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8" r:id="rId2"/>
    <p:sldId id="270" r:id="rId3"/>
    <p:sldId id="265" r:id="rId4"/>
    <p:sldId id="272" r:id="rId5"/>
    <p:sldId id="273" r:id="rId6"/>
    <p:sldId id="267" r:id="rId7"/>
    <p:sldId id="268" r:id="rId8"/>
    <p:sldId id="257" r:id="rId9"/>
    <p:sldId id="260" r:id="rId10"/>
    <p:sldId id="259" r:id="rId11"/>
    <p:sldId id="271" r:id="rId12"/>
    <p:sldId id="266" r:id="rId13"/>
    <p:sldId id="263" r:id="rId1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41C2C"/>
    <a:srgbClr val="38D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/>
    <p:restoredTop sz="94714"/>
  </p:normalViewPr>
  <p:slideViewPr>
    <p:cSldViewPr snapToGrid="0" snapToObjects="1">
      <p:cViewPr varScale="1">
        <p:scale>
          <a:sx n="105" d="100"/>
          <a:sy n="105" d="100"/>
        </p:scale>
        <p:origin x="-864" y="-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9" d="100"/>
          <a:sy n="119" d="100"/>
        </p:scale>
        <p:origin x="512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35E9FD-ABDA-D144-A752-D5F8465282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79CE8-94D0-9941-827A-9C399BA9FD4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AFBC1-A1A6-5F48-8BD6-CA4379587ACA}" type="datetimeFigureOut">
              <a:rPr lang="es-ES" smtClean="0"/>
              <a:t>04/02/2024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51E369-A583-EA4F-8E4A-F85E50F818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00BFD-7319-C847-A990-DDEA5858847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B309B4-C03F-8C47-9CE5-BFB88112CD3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18642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494820-4F70-D540-B85A-9630CE399900}" type="datetimeFigureOut">
              <a:rPr lang="es-ES" smtClean="0"/>
              <a:t>04/02/2024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B6CC8F-03BE-5E4A-BF72-B4CE23AEDB1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0358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B6CC8F-03BE-5E4A-BF72-B4CE23AEDB1E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0712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1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7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1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7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497EAA19-CAF3-B849-A760-5DCBA1F09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805" y="1427206"/>
            <a:ext cx="5225642" cy="4003588"/>
          </a:xfrm>
          <a:prstGeom prst="rect">
            <a:avLst/>
          </a:prstGeom>
        </p:spPr>
        <p:txBody>
          <a:bodyPr wrap="square" anchor="ctr" anchorCtr="0">
            <a:normAutofit/>
          </a:bodyPr>
          <a:lstStyle>
            <a:lvl1pPr>
              <a:defRPr sz="3200">
                <a:solidFill>
                  <a:srgbClr val="FFFFFF"/>
                </a:solidFill>
                <a:latin typeface="+mj-lt"/>
              </a:defRPr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97290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rgbClr val="04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8">
            <a:extLst>
              <a:ext uri="{FF2B5EF4-FFF2-40B4-BE49-F238E27FC236}">
                <a16:creationId xmlns:a16="http://schemas.microsoft.com/office/drawing/2014/main" id="{3698ECD8-C20A-D940-95E4-4053B83D5A1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475940" y="1904542"/>
            <a:ext cx="7240119" cy="16059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lang="es-ES" sz="1600" b="0" i="0" smtClean="0">
                <a:solidFill>
                  <a:srgbClr val="FFFFFF"/>
                </a:solidFill>
                <a:effectLst/>
              </a:defRPr>
            </a:lvl1pPr>
          </a:lstStyle>
          <a:p>
            <a:pPr lvl="0"/>
            <a:endParaRPr lang="es-ES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5B2EDE3C-CBB0-2B42-BA37-FF010FFFED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75940" y="1159895"/>
            <a:ext cx="7240119" cy="585787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>
                <a:solidFill>
                  <a:srgbClr val="FFFFFF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es-E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DB16600-5A2C-C44F-BE7D-4AA2B84D299A}"/>
              </a:ext>
            </a:extLst>
          </p:cNvPr>
          <p:cNvGrpSpPr/>
          <p:nvPr userDrawn="1"/>
        </p:nvGrpSpPr>
        <p:grpSpPr>
          <a:xfrm>
            <a:off x="-149234" y="-174001"/>
            <a:ext cx="2736008" cy="3243946"/>
            <a:chOff x="-149234" y="-174001"/>
            <a:chExt cx="2736008" cy="324394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27B8F77-629E-274B-A03B-CF01BB7550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18900000">
              <a:off x="1184430" y="-38423"/>
              <a:ext cx="1402344" cy="31900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6F2E2C5-2FB4-A345-94E5-A16CBC5895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rot="8100000">
              <a:off x="55419" y="-174001"/>
              <a:ext cx="883112" cy="88311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760F5FE-0526-8D4A-9E3A-712FDCB9E6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 rot="18900000">
              <a:off x="-149234" y="1653322"/>
              <a:ext cx="2172471" cy="30806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2256E7A-D866-B243-8C19-7AE495ECDF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937003" y="713587"/>
              <a:ext cx="328767" cy="33219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8D14E5D-19AC-4A44-A118-CCD0910094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496977" y="2528290"/>
              <a:ext cx="541655" cy="541655"/>
            </a:xfrm>
            <a:prstGeom prst="rect">
              <a:avLst/>
            </a:prstGeom>
          </p:spPr>
        </p:pic>
      </p:grp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00F37986-4CCF-0349-9A8A-A7B56DF5B2F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207544" y="3865943"/>
            <a:ext cx="1989686" cy="199084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2E8EB3ED-F3A4-9147-ADF7-1597290DC97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101156" y="3865943"/>
            <a:ext cx="1989686" cy="199084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25" name="Picture Placeholder 20">
            <a:extLst>
              <a:ext uri="{FF2B5EF4-FFF2-40B4-BE49-F238E27FC236}">
                <a16:creationId xmlns:a16="http://schemas.microsoft.com/office/drawing/2014/main" id="{67EE342A-9B2D-7149-8098-4AB3332F4F2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994770" y="3865943"/>
            <a:ext cx="1989686" cy="199084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77859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99243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8841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(no edit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683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 (no edit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3814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experience (no edit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1118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4AD001A-9827-F24A-B41D-895F61A9B9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52978" y="0"/>
            <a:ext cx="4137391" cy="6858000"/>
          </a:xfrm>
          <a:prstGeom prst="rect">
            <a:avLst/>
          </a:prstGeom>
        </p:spPr>
        <p:txBody>
          <a:bodyPr vert="horz" wrap="square" anchor="ctr" anchorCtr="0">
            <a:noAutofit/>
          </a:bodyPr>
          <a:lstStyle>
            <a:lvl1pPr marL="0" indent="0" algn="ctr">
              <a:buNone/>
              <a:defRPr sz="1400">
                <a:solidFill>
                  <a:srgbClr val="041C2C"/>
                </a:solidFill>
                <a:latin typeface="Montserrat" pitchFamily="2" charset="77"/>
              </a:defRPr>
            </a:lvl1pPr>
          </a:lstStyle>
          <a:p>
            <a:endParaRPr lang="es-E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263D75E-861D-2242-A19F-7CC4E0065D09}"/>
              </a:ext>
            </a:extLst>
          </p:cNvPr>
          <p:cNvGrpSpPr/>
          <p:nvPr userDrawn="1"/>
        </p:nvGrpSpPr>
        <p:grpSpPr>
          <a:xfrm>
            <a:off x="10556361" y="-328999"/>
            <a:ext cx="3271277" cy="1905519"/>
            <a:chOff x="257382" y="-740206"/>
            <a:chExt cx="4652878" cy="271030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5D56AF1-AD7A-C442-8A40-1871DF35E7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rot="18900000">
              <a:off x="466483" y="-740206"/>
              <a:ext cx="4443777" cy="32458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CACA5FE-4587-A942-B86F-76D17AA2EB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460820" y="459708"/>
              <a:ext cx="389848" cy="393909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7DE1ED1-7B04-2A42-8A86-7E2A44857B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 rot="18900000">
              <a:off x="1777887" y="1499931"/>
              <a:ext cx="460946" cy="47016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6395595-8D0E-8F4A-B0BB-7C4D18AD93B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 rot="18900000">
              <a:off x="257382" y="1359604"/>
              <a:ext cx="2112285" cy="299527"/>
            </a:xfrm>
            <a:prstGeom prst="rect">
              <a:avLst/>
            </a:prstGeom>
          </p:spPr>
        </p:pic>
      </p:grp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85601B3-C7BC-8B40-BC69-A1E3EF66B39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40845" y="2585171"/>
            <a:ext cx="4137392" cy="344049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lang="es-ES" sz="1600" b="0" i="0" smtClean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endParaRPr lang="es-ES" dirty="0"/>
          </a:p>
        </p:txBody>
      </p:sp>
      <p:sp>
        <p:nvSpPr>
          <p:cNvPr id="39" name="Title 16">
            <a:extLst>
              <a:ext uri="{FF2B5EF4-FFF2-40B4-BE49-F238E27FC236}">
                <a16:creationId xmlns:a16="http://schemas.microsoft.com/office/drawing/2014/main" id="{6E0BDBC2-6EE2-D14F-941C-2407CAB8E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088" y="832340"/>
            <a:ext cx="4137392" cy="1386298"/>
          </a:xfrm>
          <a:prstGeom prst="rect">
            <a:avLst/>
          </a:prstGeom>
        </p:spPr>
        <p:txBody>
          <a:bodyPr wrap="square" anchor="b" anchorCtr="0">
            <a:normAutofit/>
          </a:bodyPr>
          <a:lstStyle>
            <a:lvl1pPr algn="l">
              <a:defRPr lang="es-ES" sz="2400" b="1" i="0" smtClean="0">
                <a:solidFill>
                  <a:srgbClr val="041C2C"/>
                </a:solidFill>
                <a:effectLst/>
                <a:latin typeface="+mj-lt"/>
              </a:defRPr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7217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49C18042-8511-B34E-B3CE-E978060CD0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10708"/>
          </a:xfrm>
          <a:prstGeom prst="rect">
            <a:avLst/>
          </a:prstGeom>
        </p:spPr>
        <p:txBody>
          <a:bodyPr vert="horz" wrap="square" anchor="ctr" anchorCtr="0">
            <a:noAutofit/>
          </a:bodyPr>
          <a:lstStyle>
            <a:lvl1pPr marL="0" indent="0" algn="ctr">
              <a:buNone/>
              <a:defRPr sz="1400">
                <a:solidFill>
                  <a:srgbClr val="041C2C"/>
                </a:solidFill>
                <a:latin typeface="Montserrat" pitchFamily="2" charset="77"/>
              </a:defRPr>
            </a:lvl1pPr>
          </a:lstStyle>
          <a:p>
            <a:endParaRPr lang="es-ES" dirty="0"/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51B8E888-1F34-CB48-9CB2-474BF033F52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12199" y="4683601"/>
            <a:ext cx="5573892" cy="16059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lang="es-ES" sz="1600" b="0" i="0" smtClean="0">
                <a:solidFill>
                  <a:schemeClr val="tx1"/>
                </a:solidFill>
                <a:effectLst/>
              </a:defRPr>
            </a:lvl1pPr>
          </a:lstStyle>
          <a:p>
            <a:pPr lvl="0"/>
            <a:endParaRPr lang="es-E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06F5FE8-A010-354F-A258-B5209B0D2E1F}"/>
              </a:ext>
            </a:extLst>
          </p:cNvPr>
          <p:cNvGrpSpPr/>
          <p:nvPr userDrawn="1"/>
        </p:nvGrpSpPr>
        <p:grpSpPr>
          <a:xfrm>
            <a:off x="9774001" y="3982303"/>
            <a:ext cx="4012593" cy="2307221"/>
            <a:chOff x="9774001" y="3982303"/>
            <a:chExt cx="4012593" cy="230722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F9CF992-572C-6C47-A352-4FF1AF2064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rot="18900000">
              <a:off x="9774001" y="4449388"/>
              <a:ext cx="3039578" cy="22201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E6BFFB9-6161-314B-B0A4-333CE2003B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972800" y="5250058"/>
              <a:ext cx="362150" cy="36592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47F5B4B-E224-E24B-97CD-572764EB21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 rot="18900000">
              <a:off x="11012132" y="3982303"/>
              <a:ext cx="2774462" cy="39342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1A2E9BD-6EA2-B949-8A4D-F32A880CC7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11292602" y="5598232"/>
              <a:ext cx="684165" cy="69129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260BBCB-8A15-C646-A51E-461E01B9D9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 rot="18900000">
              <a:off x="11807466" y="5292077"/>
              <a:ext cx="205796" cy="209912"/>
            </a:xfrm>
            <a:prstGeom prst="rect">
              <a:avLst/>
            </a:prstGeom>
          </p:spPr>
        </p:pic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8D899B2-697F-FB42-B9CF-3F27E9F3D1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85110" y="3938954"/>
            <a:ext cx="5575300" cy="585787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 algn="ctr">
              <a:lnSpc>
                <a:spcPct val="150000"/>
              </a:lnSpc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3636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07A5275-BEEB-A84B-A10B-6EC5CA6B9A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50866" y="0"/>
            <a:ext cx="2685126" cy="3429000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532D37F8-C23A-964A-8A5F-BDA5BA50B8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50866" y="3429000"/>
            <a:ext cx="2685126" cy="3429000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Content Placeholder 18">
            <a:extLst>
              <a:ext uri="{FF2B5EF4-FFF2-40B4-BE49-F238E27FC236}">
                <a16:creationId xmlns:a16="http://schemas.microsoft.com/office/drawing/2014/main" id="{8ECBF8E5-1446-F844-9932-DB3AB3A8C26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860765" y="2585171"/>
            <a:ext cx="4137392" cy="344049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lang="es-ES" sz="1600" b="0" i="0" smtClean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endParaRPr lang="es-E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11EA430-F57D-DE44-8FFD-BA9677D7FA97}"/>
              </a:ext>
            </a:extLst>
          </p:cNvPr>
          <p:cNvGrpSpPr/>
          <p:nvPr userDrawn="1"/>
        </p:nvGrpSpPr>
        <p:grpSpPr>
          <a:xfrm>
            <a:off x="122058" y="-328999"/>
            <a:ext cx="3271277" cy="1905519"/>
            <a:chOff x="257382" y="-740206"/>
            <a:chExt cx="4652878" cy="271030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16AA841-BC05-EE40-91EB-2A115EABAF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rot="18900000">
              <a:off x="466483" y="-740206"/>
              <a:ext cx="4443777" cy="32458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33CBA2C-6462-EC4F-B9FD-5F2B3384B9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460820" y="459708"/>
              <a:ext cx="389848" cy="39390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0517185-63E4-4E41-9FA2-0AA4187015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 rot="18900000">
              <a:off x="1777887" y="1499931"/>
              <a:ext cx="460946" cy="47016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664D059-3B52-234C-9661-EC7EC883FF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 rot="18900000">
              <a:off x="257382" y="1359604"/>
              <a:ext cx="2112285" cy="299527"/>
            </a:xfrm>
            <a:prstGeom prst="rect">
              <a:avLst/>
            </a:prstGeom>
          </p:spPr>
        </p:pic>
      </p:grpSp>
      <p:sp>
        <p:nvSpPr>
          <p:cNvPr id="18" name="Title 16">
            <a:extLst>
              <a:ext uri="{FF2B5EF4-FFF2-40B4-BE49-F238E27FC236}">
                <a16:creationId xmlns:a16="http://schemas.microsoft.com/office/drawing/2014/main" id="{F1211FE6-1D2C-F249-A4CB-EF6A3B62C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6008" y="832340"/>
            <a:ext cx="4137392" cy="1386298"/>
          </a:xfrm>
          <a:prstGeom prst="rect">
            <a:avLst/>
          </a:prstGeom>
        </p:spPr>
        <p:txBody>
          <a:bodyPr wrap="square" anchor="b" anchorCtr="0">
            <a:normAutofit/>
          </a:bodyPr>
          <a:lstStyle>
            <a:lvl1pPr algn="l">
              <a:defRPr lang="es-ES" sz="2400" b="1" i="0" smtClean="0">
                <a:solidFill>
                  <a:srgbClr val="041C2C"/>
                </a:solidFill>
                <a:effectLst/>
                <a:latin typeface="+mj-lt"/>
              </a:defRPr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8190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rgbClr val="04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E4B4A231-E409-034B-B052-0E31516695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393048" cy="6858000"/>
          </a:xfrm>
          <a:prstGeom prst="rect">
            <a:avLst/>
          </a:prstGeom>
        </p:spPr>
        <p:txBody>
          <a:bodyPr vert="horz" wrap="square" anchor="ctr" anchorCtr="0">
            <a:noAutofit/>
          </a:bodyPr>
          <a:lstStyle>
            <a:lvl1pPr marL="0" indent="0" algn="ctr">
              <a:buNone/>
              <a:defRPr sz="1400">
                <a:solidFill>
                  <a:srgbClr val="041C2C"/>
                </a:solidFill>
                <a:latin typeface="Montserrat" pitchFamily="2" charset="77"/>
              </a:defRPr>
            </a:lvl1pPr>
          </a:lstStyle>
          <a:p>
            <a:endParaRPr lang="es-E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262E4BF-21B0-924E-AB84-7721B831EFB6}"/>
              </a:ext>
            </a:extLst>
          </p:cNvPr>
          <p:cNvGrpSpPr/>
          <p:nvPr userDrawn="1"/>
        </p:nvGrpSpPr>
        <p:grpSpPr>
          <a:xfrm>
            <a:off x="9973294" y="-284897"/>
            <a:ext cx="4012593" cy="2307221"/>
            <a:chOff x="9774001" y="3982303"/>
            <a:chExt cx="4012593" cy="230722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12C4E6F-F33C-4B40-89E6-AC2B80B53A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18900000">
              <a:off x="9774001" y="4449388"/>
              <a:ext cx="3039578" cy="2220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DF2036-8C4E-4347-ACA7-3B5F502CA7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0972800" y="5250058"/>
              <a:ext cx="362150" cy="36592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E2FDF96-C847-BF45-8C54-897E3E3068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 rot="18900000">
              <a:off x="11012132" y="3982303"/>
              <a:ext cx="2774462" cy="3934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C4C76DA-A53D-AF46-9984-33E4348C5C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1292602" y="5598232"/>
              <a:ext cx="684165" cy="69129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8B5AF41-30B0-4F4A-85B6-38886995BE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 rot="18900000">
              <a:off x="11807466" y="5292077"/>
              <a:ext cx="205796" cy="209912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68E6C8B4-0526-0C4F-9544-57D3FD5959B8}"/>
              </a:ext>
            </a:extLst>
          </p:cNvPr>
          <p:cNvSpPr/>
          <p:nvPr userDrawn="1"/>
        </p:nvSpPr>
        <p:spPr>
          <a:xfrm>
            <a:off x="6002448" y="810228"/>
            <a:ext cx="5476190" cy="50649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302AC4D3-4AD3-5148-A35F-86FA8A4DE98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70248" y="2585171"/>
            <a:ext cx="4701845" cy="292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lang="es-ES" sz="1600" b="0" i="0" smtClean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endParaRPr lang="es-ES" dirty="0"/>
          </a:p>
        </p:txBody>
      </p:sp>
      <p:sp>
        <p:nvSpPr>
          <p:cNvPr id="16" name="Title 16">
            <a:extLst>
              <a:ext uri="{FF2B5EF4-FFF2-40B4-BE49-F238E27FC236}">
                <a16:creationId xmlns:a16="http://schemas.microsoft.com/office/drawing/2014/main" id="{5D8FEA1D-9BCB-314E-BFBE-7C6980836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5491" y="1348781"/>
            <a:ext cx="4701845" cy="869856"/>
          </a:xfrm>
          <a:prstGeom prst="rect">
            <a:avLst/>
          </a:prstGeom>
        </p:spPr>
        <p:txBody>
          <a:bodyPr wrap="square" anchor="b" anchorCtr="0">
            <a:normAutofit/>
          </a:bodyPr>
          <a:lstStyle>
            <a:lvl1pPr algn="l">
              <a:defRPr lang="es-ES" sz="2400" b="1" i="0" smtClean="0">
                <a:solidFill>
                  <a:srgbClr val="041C2C"/>
                </a:solidFill>
                <a:effectLst/>
                <a:latin typeface="+mj-lt"/>
              </a:defRPr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60835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3DEA9348-265C-EC44-86E0-6DB6EA98737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850579" y="2585171"/>
            <a:ext cx="4137392" cy="344049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lang="es-ES" sz="1600" b="0" i="0" smtClean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/>
            <a:endParaRPr lang="es-ES" dirty="0"/>
          </a:p>
        </p:txBody>
      </p:sp>
      <p:sp>
        <p:nvSpPr>
          <p:cNvPr id="6" name="Title 16">
            <a:extLst>
              <a:ext uri="{FF2B5EF4-FFF2-40B4-BE49-F238E27FC236}">
                <a16:creationId xmlns:a16="http://schemas.microsoft.com/office/drawing/2014/main" id="{3B401500-17FA-4E4D-AA52-6E23E56B34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5822" y="832340"/>
            <a:ext cx="4137392" cy="1386298"/>
          </a:xfrm>
          <a:prstGeom prst="rect">
            <a:avLst/>
          </a:prstGeom>
        </p:spPr>
        <p:txBody>
          <a:bodyPr wrap="square" anchor="b" anchorCtr="0">
            <a:normAutofit/>
          </a:bodyPr>
          <a:lstStyle>
            <a:lvl1pPr algn="l">
              <a:defRPr lang="es-ES" sz="2400" b="1" i="0" smtClean="0">
                <a:solidFill>
                  <a:srgbClr val="041C2C"/>
                </a:solidFill>
                <a:effectLst/>
                <a:latin typeface="+mj-lt"/>
              </a:defRPr>
            </a:lvl1pPr>
          </a:lstStyle>
          <a:p>
            <a:r>
              <a:rPr lang="es-ES" dirty="0"/>
              <a:t> </a:t>
            </a: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BAC3E05D-74AA-954A-977F-D0C9BAB0F1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56969" y="358346"/>
            <a:ext cx="4919020" cy="6128951"/>
          </a:xfrm>
          <a:prstGeom prst="rect">
            <a:avLst/>
          </a:prstGeom>
        </p:spPr>
        <p:txBody>
          <a:bodyPr vert="horz" wrap="square" anchor="ctr" anchorCtr="0">
            <a:noAutofit/>
          </a:bodyPr>
          <a:lstStyle>
            <a:lvl1pPr marL="0" indent="0" algn="ctr">
              <a:buNone/>
              <a:defRPr sz="1400">
                <a:solidFill>
                  <a:srgbClr val="041C2C"/>
                </a:solidFill>
                <a:latin typeface="Montserrat" pitchFamily="2" charset="77"/>
              </a:defRPr>
            </a:lvl1pPr>
          </a:lstStyle>
          <a:p>
            <a:endParaRPr lang="es-E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B1F221A-126B-824D-8025-91A461404BF4}"/>
              </a:ext>
            </a:extLst>
          </p:cNvPr>
          <p:cNvGrpSpPr/>
          <p:nvPr userDrawn="1"/>
        </p:nvGrpSpPr>
        <p:grpSpPr>
          <a:xfrm>
            <a:off x="-185545" y="-518415"/>
            <a:ext cx="3361231" cy="1932691"/>
            <a:chOff x="9774001" y="3982303"/>
            <a:chExt cx="4012593" cy="230722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66E9C1B-A8DB-EC49-BA3B-CD987BCADA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rot="18900000">
              <a:off x="9774001" y="4449388"/>
              <a:ext cx="3039578" cy="22201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AE4B355-8819-8A4E-95F1-8F9E82925D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972800" y="5250058"/>
              <a:ext cx="362150" cy="36592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B6D7AB-F2E1-3643-AA7E-916C1744F8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 rot="18900000">
              <a:off x="11012132" y="3982303"/>
              <a:ext cx="2774462" cy="39342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C2C8800-62F1-704C-AD09-61E1BCCBE5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11292602" y="5598232"/>
              <a:ext cx="684165" cy="69129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8906E47-1813-EA4F-8FAC-D50BF10A4F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 rot="18900000">
              <a:off x="11807466" y="5292077"/>
              <a:ext cx="205796" cy="2099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6143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1072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8" r:id="rId7"/>
    <p:sldLayoutId id="2147483657" r:id="rId8"/>
    <p:sldLayoutId id="2147483660" r:id="rId9"/>
    <p:sldLayoutId id="2147483659" r:id="rId10"/>
    <p:sldLayoutId id="2147483661" r:id="rId11"/>
    <p:sldLayoutId id="21474836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zure/azure-functions-rabbitmq-extension" TargetMode="External"/><Relationship Id="rId3" Type="http://schemas.openxmlformats.org/officeDocument/2006/relationships/image" Target="../media/image27.png"/><Relationship Id="rId7" Type="http://schemas.openxmlformats.org/officeDocument/2006/relationships/hyperlink" Target="https://github.com/azure/azure-functions-kafka-extension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learn.microsoft.com/en-us/azure/azure-functions/functions-bindings-event-hubs" TargetMode="External"/><Relationship Id="rId5" Type="http://schemas.openxmlformats.org/officeDocument/2006/relationships/hyperlink" Target="https://learn.microsoft.com/en-us/azure/azure-functions/functions-bindings-service-bus" TargetMode="External"/><Relationship Id="rId4" Type="http://schemas.openxmlformats.org/officeDocument/2006/relationships/hyperlink" Target="https://learn.microsoft.com/en-us/azure/azure-functions/functions-bindings-storage-queue" TargetMode="External"/><Relationship Id="rId9" Type="http://schemas.openxmlformats.org/officeDocument/2006/relationships/hyperlink" Target="https://learn.microsoft.com/en-us/azure/azure-functions/functions-kubernetes-keda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ED526-1F3F-D240-9411-F26E7EDA5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Deploying</a:t>
            </a:r>
            <a:r>
              <a:rPr lang="es-ES" dirty="0"/>
              <a:t> Azure </a:t>
            </a:r>
            <a:r>
              <a:rPr lang="es-ES" dirty="0" err="1"/>
              <a:t>Function</a:t>
            </a:r>
            <a:br>
              <a:rPr lang="es-ES" dirty="0"/>
            </a:br>
            <a:r>
              <a:rPr lang="es-ES" dirty="0"/>
              <a:t>…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b="1" dirty="0" err="1"/>
              <a:t>Kubernetes</a:t>
            </a:r>
            <a:br>
              <a:rPr lang="es-ES" dirty="0"/>
            </a:br>
            <a:r>
              <a:rPr lang="es-ES" dirty="0"/>
              <a:t>…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b="1" dirty="0"/>
              <a:t>KEDA</a:t>
            </a:r>
          </a:p>
        </p:txBody>
      </p:sp>
    </p:spTree>
    <p:extLst>
      <p:ext uri="{BB962C8B-B14F-4D97-AF65-F5344CB8AC3E}">
        <p14:creationId xmlns:p14="http://schemas.microsoft.com/office/powerpoint/2010/main" val="2203765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7050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59B244-245D-6F47-9698-9B223D73CF9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elementum</a:t>
            </a:r>
            <a:r>
              <a:rPr lang="es-ES" dirty="0"/>
              <a:t> </a:t>
            </a:r>
            <a:r>
              <a:rPr lang="es-ES" dirty="0" err="1"/>
              <a:t>risus</a:t>
            </a:r>
            <a:r>
              <a:rPr lang="es-ES" dirty="0"/>
              <a:t> montes, </a:t>
            </a:r>
            <a:r>
              <a:rPr lang="es-ES" dirty="0" err="1"/>
              <a:t>semper</a:t>
            </a:r>
            <a:r>
              <a:rPr lang="es-ES" dirty="0"/>
              <a:t> vitae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habitant</a:t>
            </a:r>
            <a:r>
              <a:rPr lang="es-ES" dirty="0"/>
              <a:t> porta </a:t>
            </a:r>
            <a:r>
              <a:rPr lang="es-ES" dirty="0" err="1"/>
              <a:t>integer</a:t>
            </a:r>
            <a:r>
              <a:rPr lang="es-ES" dirty="0"/>
              <a:t> </a:t>
            </a:r>
            <a:r>
              <a:rPr lang="es-ES" dirty="0" err="1"/>
              <a:t>dapibus</a:t>
            </a:r>
            <a:r>
              <a:rPr lang="es-ES" dirty="0"/>
              <a:t> leo </a:t>
            </a:r>
            <a:r>
              <a:rPr lang="es-ES" dirty="0" err="1"/>
              <a:t>netus</a:t>
            </a:r>
            <a:r>
              <a:rPr lang="es-ES" dirty="0"/>
              <a:t> </a:t>
            </a:r>
            <a:r>
              <a:rPr lang="es-ES" dirty="0" err="1"/>
              <a:t>rhoncus</a:t>
            </a:r>
            <a:r>
              <a:rPr lang="es-ES" dirty="0"/>
              <a:t>, </a:t>
            </a:r>
            <a:r>
              <a:rPr lang="es-ES" dirty="0" err="1"/>
              <a:t>posuere</a:t>
            </a:r>
            <a:r>
              <a:rPr lang="es-ES" dirty="0"/>
              <a:t> </a:t>
            </a:r>
            <a:r>
              <a:rPr lang="es-ES" dirty="0" err="1"/>
              <a:t>luctus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</a:t>
            </a:r>
            <a:r>
              <a:rPr lang="es-ES" dirty="0" err="1"/>
              <a:t>sodales</a:t>
            </a:r>
            <a:r>
              <a:rPr lang="es-ES" dirty="0"/>
              <a:t> </a:t>
            </a:r>
            <a:r>
              <a:rPr lang="es-ES" dirty="0" err="1"/>
              <a:t>suspendisse</a:t>
            </a:r>
            <a:r>
              <a:rPr lang="es-ES" dirty="0"/>
              <a:t> </a:t>
            </a:r>
            <a:r>
              <a:rPr lang="es-ES" dirty="0" err="1"/>
              <a:t>ultricies</a:t>
            </a:r>
            <a:r>
              <a:rPr lang="es-ES" dirty="0"/>
              <a:t> </a:t>
            </a:r>
            <a:r>
              <a:rPr lang="es-ES" dirty="0" err="1"/>
              <a:t>mauris</a:t>
            </a:r>
            <a:r>
              <a:rPr lang="es-ES" dirty="0"/>
              <a:t> </a:t>
            </a:r>
            <a:r>
              <a:rPr lang="es-ES" dirty="0" err="1"/>
              <a:t>lacus</a:t>
            </a:r>
            <a:r>
              <a:rPr lang="es-ES" dirty="0"/>
              <a:t> </a:t>
            </a:r>
            <a:r>
              <a:rPr lang="es-ES" dirty="0" err="1"/>
              <a:t>sapien</a:t>
            </a:r>
            <a:r>
              <a:rPr lang="es-ES" dirty="0"/>
              <a:t>. </a:t>
            </a:r>
            <a:r>
              <a:rPr lang="es-ES" dirty="0" err="1"/>
              <a:t>Vivamus</a:t>
            </a:r>
            <a:r>
              <a:rPr lang="es-ES" dirty="0"/>
              <a:t> mus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mattis</a:t>
            </a:r>
            <a:r>
              <a:rPr lang="es-ES" dirty="0"/>
              <a:t> </a:t>
            </a:r>
            <a:r>
              <a:rPr lang="es-ES" dirty="0" err="1"/>
              <a:t>pretium</a:t>
            </a:r>
            <a:r>
              <a:rPr lang="es-ES" dirty="0"/>
              <a:t> </a:t>
            </a:r>
            <a:r>
              <a:rPr lang="es-ES" dirty="0" err="1"/>
              <a:t>sociis</a:t>
            </a:r>
            <a:r>
              <a:rPr lang="es-ES" dirty="0"/>
              <a:t> at ornare, </a:t>
            </a:r>
            <a:r>
              <a:rPr lang="es-ES" dirty="0" err="1"/>
              <a:t>fusce</a:t>
            </a:r>
            <a:r>
              <a:rPr lang="es-ES" dirty="0"/>
              <a:t> </a:t>
            </a:r>
            <a:r>
              <a:rPr lang="es-ES" dirty="0" err="1"/>
              <a:t>fermentum</a:t>
            </a:r>
            <a:r>
              <a:rPr lang="es-ES" dirty="0"/>
              <a:t> </a:t>
            </a:r>
            <a:r>
              <a:rPr lang="es-ES" dirty="0" err="1"/>
              <a:t>fames</a:t>
            </a:r>
            <a:r>
              <a:rPr lang="es-ES" dirty="0"/>
              <a:t> </a:t>
            </a:r>
            <a:r>
              <a:rPr lang="es-ES" dirty="0" err="1"/>
              <a:t>magnis</a:t>
            </a:r>
            <a:r>
              <a:rPr lang="es-ES" dirty="0"/>
              <a:t> sed </a:t>
            </a:r>
            <a:r>
              <a:rPr lang="es-ES" dirty="0" err="1"/>
              <a:t>penatibus</a:t>
            </a:r>
            <a:r>
              <a:rPr lang="es-ES" dirty="0"/>
              <a:t> non,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donec</a:t>
            </a:r>
            <a:r>
              <a:rPr lang="es-ES" dirty="0"/>
              <a:t> </a:t>
            </a:r>
            <a:r>
              <a:rPr lang="es-ES" dirty="0" err="1"/>
              <a:t>interdum</a:t>
            </a:r>
            <a:r>
              <a:rPr lang="es-ES" dirty="0"/>
              <a:t> ultrices lacinia.</a:t>
            </a:r>
          </a:p>
          <a:p>
            <a:endParaRPr lang="es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CB7873-DF5D-7240-86BD-EA4F88810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elementum</a:t>
            </a:r>
            <a:r>
              <a:rPr lang="es-ES" dirty="0"/>
              <a:t> </a:t>
            </a:r>
            <a:r>
              <a:rPr lang="es-ES" dirty="0" err="1"/>
              <a:t>risu</a:t>
            </a:r>
            <a:r>
              <a:rPr lang="es-ES" dirty="0"/>
              <a:t>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AA41316-6CF0-0C4F-AA38-4026231F94E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7420" r="274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80895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9824F24-8313-C145-8D58-DE5D317E81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3681" b="23681"/>
          <a:stretch>
            <a:fillRect/>
          </a:stretch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B082A-2423-AC4E-AB13-A937B7A8C71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elementum</a:t>
            </a:r>
            <a:r>
              <a:rPr lang="es-ES" dirty="0"/>
              <a:t> </a:t>
            </a:r>
            <a:r>
              <a:rPr lang="es-ES" dirty="0" err="1"/>
              <a:t>risus</a:t>
            </a:r>
            <a:r>
              <a:rPr lang="es-ES" dirty="0"/>
              <a:t> montes, </a:t>
            </a:r>
            <a:r>
              <a:rPr lang="es-ES" dirty="0" err="1"/>
              <a:t>semper</a:t>
            </a:r>
            <a:r>
              <a:rPr lang="es-ES" dirty="0"/>
              <a:t> vitae </a:t>
            </a:r>
            <a:r>
              <a:rPr lang="es-ES" dirty="0" err="1"/>
              <a:t>proin</a:t>
            </a:r>
            <a:r>
              <a:rPr lang="es-ES" dirty="0"/>
              <a:t> </a:t>
            </a:r>
            <a:r>
              <a:rPr lang="es-ES" dirty="0" err="1"/>
              <a:t>habitant</a:t>
            </a:r>
            <a:r>
              <a:rPr lang="es-ES" dirty="0"/>
              <a:t> porta </a:t>
            </a:r>
            <a:r>
              <a:rPr lang="es-ES" dirty="0" err="1"/>
              <a:t>integer</a:t>
            </a:r>
            <a:r>
              <a:rPr lang="es-ES" dirty="0"/>
              <a:t> </a:t>
            </a:r>
            <a:r>
              <a:rPr lang="es-ES" dirty="0" err="1"/>
              <a:t>dapibus</a:t>
            </a:r>
            <a:r>
              <a:rPr lang="es-ES" dirty="0"/>
              <a:t> leo </a:t>
            </a:r>
            <a:r>
              <a:rPr lang="es-ES" dirty="0" err="1"/>
              <a:t>netus</a:t>
            </a:r>
            <a:r>
              <a:rPr lang="es-ES" dirty="0"/>
              <a:t> </a:t>
            </a:r>
            <a:r>
              <a:rPr lang="es-ES" dirty="0" err="1"/>
              <a:t>rhoncus</a:t>
            </a:r>
            <a:r>
              <a:rPr lang="es-ES" dirty="0"/>
              <a:t>, </a:t>
            </a:r>
            <a:r>
              <a:rPr lang="es-ES" dirty="0" err="1"/>
              <a:t>posuere</a:t>
            </a:r>
            <a:r>
              <a:rPr lang="es-ES" dirty="0"/>
              <a:t> </a:t>
            </a:r>
            <a:r>
              <a:rPr lang="es-ES" dirty="0" err="1"/>
              <a:t>luctus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</a:t>
            </a:r>
            <a:r>
              <a:rPr lang="es-ES" dirty="0" err="1"/>
              <a:t>sodales</a:t>
            </a:r>
            <a:r>
              <a:rPr lang="es-ES" dirty="0"/>
              <a:t> </a:t>
            </a:r>
            <a:r>
              <a:rPr lang="es-ES" dirty="0" err="1"/>
              <a:t>suspendisse</a:t>
            </a:r>
            <a:r>
              <a:rPr lang="es-ES" dirty="0"/>
              <a:t> </a:t>
            </a:r>
            <a:r>
              <a:rPr lang="es-ES" dirty="0" err="1"/>
              <a:t>ultricies</a:t>
            </a:r>
            <a:r>
              <a:rPr lang="es-ES" dirty="0"/>
              <a:t> </a:t>
            </a:r>
            <a:r>
              <a:rPr lang="es-ES" dirty="0" err="1"/>
              <a:t>mauris</a:t>
            </a:r>
            <a:r>
              <a:rPr lang="es-ES" dirty="0"/>
              <a:t> </a:t>
            </a:r>
            <a:r>
              <a:rPr lang="es-ES" dirty="0" err="1"/>
              <a:t>lacus</a:t>
            </a:r>
            <a:r>
              <a:rPr lang="es-ES" dirty="0"/>
              <a:t> </a:t>
            </a:r>
            <a:r>
              <a:rPr lang="es-ES" dirty="0" err="1"/>
              <a:t>sapien</a:t>
            </a:r>
            <a:r>
              <a:rPr lang="es-ES" dirty="0"/>
              <a:t>. </a:t>
            </a:r>
            <a:r>
              <a:rPr lang="es-ES" dirty="0" err="1"/>
              <a:t>Vivamus</a:t>
            </a:r>
            <a:r>
              <a:rPr lang="es-ES" dirty="0"/>
              <a:t> mus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mattis</a:t>
            </a:r>
            <a:r>
              <a:rPr lang="es-ES" dirty="0"/>
              <a:t> </a:t>
            </a:r>
            <a:r>
              <a:rPr lang="es-ES" dirty="0" err="1"/>
              <a:t>pretium</a:t>
            </a:r>
            <a:r>
              <a:rPr lang="es-ES" dirty="0"/>
              <a:t> </a:t>
            </a:r>
            <a:r>
              <a:rPr lang="es-ES" dirty="0" err="1"/>
              <a:t>sociis</a:t>
            </a:r>
            <a:r>
              <a:rPr lang="es-ES" dirty="0"/>
              <a:t> at ornare.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329201-AC45-8341-BB29-265275DC25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0510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6867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5E89CC-4969-584B-8606-4D8746B57B1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263340" y="2271019"/>
            <a:ext cx="7665317" cy="1605923"/>
          </a:xfrm>
        </p:spPr>
        <p:txBody>
          <a:bodyPr>
            <a:normAutofit/>
          </a:bodyPr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goal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install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things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need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work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Azure </a:t>
            </a:r>
            <a:r>
              <a:rPr lang="es-ES" dirty="0" err="1"/>
              <a:t>Function</a:t>
            </a:r>
            <a:r>
              <a:rPr lang="es-ES" dirty="0"/>
              <a:t>,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without</a:t>
            </a:r>
            <a:r>
              <a:rPr lang="es-ES" dirty="0"/>
              <a:t> </a:t>
            </a:r>
            <a:r>
              <a:rPr lang="es-ES" dirty="0" err="1"/>
              <a:t>creating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especific</a:t>
            </a:r>
            <a:r>
              <a:rPr lang="es-ES" dirty="0"/>
              <a:t> </a:t>
            </a:r>
            <a:r>
              <a:rPr lang="es-ES" dirty="0" err="1"/>
              <a:t>resource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Azure Portal.</a:t>
            </a:r>
          </a:p>
          <a:p>
            <a:endParaRPr lang="es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7A1834-7467-0547-9B3C-15336961BD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s-ES" b="1" dirty="0" err="1"/>
              <a:t>Kubernetes</a:t>
            </a:r>
            <a:r>
              <a:rPr lang="es-ES" b="1" dirty="0"/>
              <a:t>, Azure </a:t>
            </a:r>
            <a:r>
              <a:rPr lang="es-ES" b="1" dirty="0" err="1"/>
              <a:t>Function</a:t>
            </a:r>
            <a:r>
              <a:rPr lang="es-ES" b="1" dirty="0"/>
              <a:t> and Docker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F215A31-5B09-BB0E-1D68-3CD347795103}"/>
              </a:ext>
            </a:extLst>
          </p:cNvPr>
          <p:cNvGrpSpPr/>
          <p:nvPr/>
        </p:nvGrpSpPr>
        <p:grpSpPr>
          <a:xfrm>
            <a:off x="2287250" y="3969063"/>
            <a:ext cx="7617501" cy="1605924"/>
            <a:chOff x="2311156" y="3969063"/>
            <a:chExt cx="7617501" cy="16059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DFE5063-18E0-DC55-5441-AC27E342F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11156" y="3969063"/>
              <a:ext cx="1782462" cy="160592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06F5870-4947-036C-4468-3224DA788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75501" y="3969063"/>
              <a:ext cx="1653156" cy="160592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11DE9C9-3896-48C4-31AE-DC9FF2B99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44185" y="4402280"/>
              <a:ext cx="2080750" cy="7394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18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12A085D-88BC-8D42-9F8E-DA3F7FC17B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3681" b="23681"/>
          <a:stretch/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6C22B2-354E-C640-9BB9-7DC86D8260D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12199" y="4355128"/>
            <a:ext cx="5573892" cy="1605923"/>
          </a:xfrm>
        </p:spPr>
        <p:txBody>
          <a:bodyPr>
            <a:noAutofit/>
          </a:bodyPr>
          <a:lstStyle/>
          <a:p>
            <a:r>
              <a:rPr lang="es-ES" sz="1200" dirty="0" err="1">
                <a:latin typeface="+mn-lt"/>
              </a:rPr>
              <a:t>How</a:t>
            </a:r>
            <a:r>
              <a:rPr lang="es-ES" sz="1200" dirty="0">
                <a:latin typeface="+mn-lt"/>
              </a:rPr>
              <a:t> </a:t>
            </a:r>
            <a:r>
              <a:rPr lang="es-ES" sz="1200" dirty="0" err="1">
                <a:latin typeface="+mn-lt"/>
              </a:rPr>
              <a:t>we</a:t>
            </a:r>
            <a:r>
              <a:rPr lang="es-ES" sz="1200" dirty="0">
                <a:latin typeface="+mn-lt"/>
              </a:rPr>
              <a:t> can </a:t>
            </a:r>
            <a:r>
              <a:rPr lang="es-ES" sz="1200" b="1" dirty="0" err="1">
                <a:latin typeface="+mn-lt"/>
              </a:rPr>
              <a:t>de</a:t>
            </a:r>
            <a:r>
              <a:rPr lang="es-ES" sz="1200" b="1" dirty="0" err="1"/>
              <a:t>ploy</a:t>
            </a:r>
            <a:r>
              <a:rPr lang="es-ES" sz="1200" b="1" dirty="0"/>
              <a:t> </a:t>
            </a:r>
            <a:r>
              <a:rPr lang="es-ES" sz="1200" b="1" dirty="0" err="1"/>
              <a:t>an</a:t>
            </a:r>
            <a:r>
              <a:rPr lang="es-ES" sz="1200" b="1" dirty="0"/>
              <a:t> </a:t>
            </a:r>
            <a:r>
              <a:rPr lang="es-ES" sz="1200" b="1" dirty="0" err="1"/>
              <a:t>Az</a:t>
            </a:r>
            <a:r>
              <a:rPr lang="es-ES" sz="1200" b="1" dirty="0"/>
              <a:t>. </a:t>
            </a:r>
            <a:r>
              <a:rPr lang="es-ES" sz="1200" b="1" dirty="0" err="1"/>
              <a:t>Function</a:t>
            </a:r>
            <a:r>
              <a:rPr lang="es-ES" sz="1200" b="1" dirty="0"/>
              <a:t>?... </a:t>
            </a:r>
            <a:r>
              <a:rPr lang="es-ES" sz="1200" dirty="0" err="1"/>
              <a:t>by</a:t>
            </a:r>
            <a:r>
              <a:rPr lang="es-ES" sz="1200" dirty="0"/>
              <a:t> </a:t>
            </a:r>
            <a:r>
              <a:rPr lang="es-ES" sz="1200" dirty="0" err="1"/>
              <a:t>using</a:t>
            </a:r>
            <a:r>
              <a:rPr lang="es-ES" sz="1200" dirty="0"/>
              <a:t> </a:t>
            </a:r>
            <a:r>
              <a:rPr lang="es-ES" sz="1200" dirty="0" err="1"/>
              <a:t>some</a:t>
            </a:r>
            <a:r>
              <a:rPr lang="es-ES" sz="1200" dirty="0"/>
              <a:t> </a:t>
            </a:r>
            <a:r>
              <a:rPr lang="es-ES" sz="1200" dirty="0" err="1"/>
              <a:t>different</a:t>
            </a:r>
            <a:r>
              <a:rPr lang="es-ES" sz="1200" dirty="0"/>
              <a:t> </a:t>
            </a:r>
            <a:r>
              <a:rPr lang="es-ES" sz="1200" dirty="0" err="1"/>
              <a:t>tools</a:t>
            </a:r>
            <a:r>
              <a:rPr lang="es-ES" sz="1200" dirty="0"/>
              <a:t>:</a:t>
            </a:r>
          </a:p>
          <a:p>
            <a:r>
              <a:rPr lang="es-ES" sz="1200" dirty="0"/>
              <a:t>- </a:t>
            </a:r>
            <a:r>
              <a:rPr lang="es-ES" sz="1200" dirty="0" err="1"/>
              <a:t>VisualStudio</a:t>
            </a:r>
            <a:r>
              <a:rPr lang="es-ES" sz="1200" dirty="0"/>
              <a:t> </a:t>
            </a:r>
            <a:r>
              <a:rPr lang="es-ES" sz="1200" dirty="0" err="1"/>
              <a:t>or</a:t>
            </a:r>
            <a:r>
              <a:rPr lang="es-ES" sz="1200" dirty="0"/>
              <a:t> Visual </a:t>
            </a:r>
            <a:r>
              <a:rPr lang="es-ES" sz="1200" dirty="0" err="1"/>
              <a:t>Code</a:t>
            </a:r>
            <a:r>
              <a:rPr lang="es-ES" sz="1200" dirty="0"/>
              <a:t> </a:t>
            </a:r>
            <a:r>
              <a:rPr lang="es-ES" sz="1200" dirty="0" err="1"/>
              <a:t>Publish</a:t>
            </a:r>
            <a:r>
              <a:rPr lang="es-ES" sz="1200" dirty="0"/>
              <a:t> </a:t>
            </a:r>
            <a:r>
              <a:rPr lang="es-ES" sz="1200" dirty="0" err="1"/>
              <a:t>option</a:t>
            </a:r>
            <a:endParaRPr lang="es-ES" sz="1200" dirty="0"/>
          </a:p>
          <a:p>
            <a:r>
              <a:rPr lang="es-ES" sz="1200" dirty="0"/>
              <a:t>- </a:t>
            </a:r>
            <a:r>
              <a:rPr lang="es-ES" sz="1200" dirty="0" err="1"/>
              <a:t>Deployment</a:t>
            </a:r>
            <a:r>
              <a:rPr lang="es-ES" sz="1200" dirty="0"/>
              <a:t> center (CI/CD)</a:t>
            </a:r>
          </a:p>
          <a:p>
            <a:r>
              <a:rPr lang="es-ES" sz="1200" dirty="0"/>
              <a:t>- Container </a:t>
            </a:r>
            <a:r>
              <a:rPr lang="es-ES" sz="1200" dirty="0" err="1"/>
              <a:t>deployments</a:t>
            </a:r>
            <a:endParaRPr lang="es-ES" sz="1200" dirty="0"/>
          </a:p>
          <a:p>
            <a:r>
              <a:rPr lang="es-ES" sz="1200" dirty="0"/>
              <a:t>- </a:t>
            </a:r>
            <a:r>
              <a:rPr lang="es-ES" sz="1200" dirty="0" err="1"/>
              <a:t>External</a:t>
            </a:r>
            <a:r>
              <a:rPr lang="es-ES" sz="1200" dirty="0"/>
              <a:t> Pipelines (Azure </a:t>
            </a:r>
            <a:r>
              <a:rPr lang="es-ES" sz="1200" dirty="0" err="1"/>
              <a:t>or</a:t>
            </a:r>
            <a:r>
              <a:rPr lang="es-ES" sz="1200" dirty="0"/>
              <a:t> </a:t>
            </a:r>
            <a:r>
              <a:rPr lang="es-ES" sz="1200" dirty="0" err="1"/>
              <a:t>Github</a:t>
            </a:r>
            <a:r>
              <a:rPr lang="es-ES" sz="1200" dirty="0"/>
              <a:t> </a:t>
            </a:r>
            <a:r>
              <a:rPr lang="es-ES" sz="1200" dirty="0" err="1"/>
              <a:t>Actions</a:t>
            </a:r>
            <a:r>
              <a:rPr lang="es-ES" sz="1200" dirty="0"/>
              <a:t>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9829E6-596D-7168-36D9-10667D1CFD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85110" y="3646060"/>
            <a:ext cx="5575300" cy="585787"/>
          </a:xfrm>
        </p:spPr>
        <p:txBody>
          <a:bodyPr/>
          <a:lstStyle/>
          <a:p>
            <a:r>
              <a:rPr lang="en-GB" dirty="0"/>
              <a:t>The common way…</a:t>
            </a:r>
          </a:p>
        </p:txBody>
      </p:sp>
    </p:spTree>
    <p:extLst>
      <p:ext uri="{BB962C8B-B14F-4D97-AF65-F5344CB8AC3E}">
        <p14:creationId xmlns:p14="http://schemas.microsoft.com/office/powerpoint/2010/main" val="2464017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6C22B2-354E-C640-9BB9-7DC86D8260D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40845" y="1708755"/>
            <a:ext cx="4637982" cy="3440490"/>
          </a:xfrm>
        </p:spPr>
        <p:txBody>
          <a:bodyPr>
            <a:normAutofit/>
          </a:bodyPr>
          <a:lstStyle/>
          <a:p>
            <a:r>
              <a:rPr lang="es-ES" dirty="0" err="1">
                <a:latin typeface="+mn-lt"/>
              </a:rPr>
              <a:t>If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you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deploy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several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resources</a:t>
            </a:r>
            <a:r>
              <a:rPr lang="es-ES" dirty="0">
                <a:latin typeface="+mn-lt"/>
              </a:rPr>
              <a:t>, </a:t>
            </a:r>
            <a:r>
              <a:rPr lang="es-ES" dirty="0" err="1">
                <a:latin typeface="+mn-lt"/>
              </a:rPr>
              <a:t>you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will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need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to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manage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all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of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them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through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the</a:t>
            </a:r>
            <a:r>
              <a:rPr lang="es-ES" dirty="0">
                <a:latin typeface="+mn-lt"/>
              </a:rPr>
              <a:t> portal and </a:t>
            </a:r>
            <a:r>
              <a:rPr lang="es-ES" dirty="0" err="1">
                <a:latin typeface="+mn-lt"/>
              </a:rPr>
              <a:t>it’s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possible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that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you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pay</a:t>
            </a:r>
            <a:r>
              <a:rPr lang="es-ES" dirty="0">
                <a:latin typeface="+mn-lt"/>
              </a:rPr>
              <a:t> a </a:t>
            </a:r>
            <a:r>
              <a:rPr lang="es-ES" dirty="0" err="1">
                <a:latin typeface="+mn-lt"/>
              </a:rPr>
              <a:t>lot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by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each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of</a:t>
            </a:r>
            <a:r>
              <a:rPr lang="es-ES" dirty="0">
                <a:latin typeface="+mn-lt"/>
              </a:rPr>
              <a:t> </a:t>
            </a:r>
            <a:r>
              <a:rPr lang="es-ES" dirty="0" err="1">
                <a:latin typeface="+mn-lt"/>
              </a:rPr>
              <a:t>them</a:t>
            </a:r>
            <a:r>
              <a:rPr lang="es-ES" dirty="0">
                <a:latin typeface="+mn-lt"/>
              </a:rPr>
              <a:t>.</a:t>
            </a:r>
            <a:endParaRPr lang="es-E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A6992A4-2287-7AEE-18A4-BAA40973F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GB" dirty="0"/>
              <a:t>Azure Portal Resource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9EBE11-C09E-86C7-2F02-F08F8D4957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31722"/>
          <a:stretch/>
        </p:blipFill>
        <p:spPr>
          <a:xfrm>
            <a:off x="0" y="-1"/>
            <a:ext cx="5745018" cy="707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245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erson holding a brain&#10;&#10;Description automatically generated with medium confidence">
            <a:extLst>
              <a:ext uri="{FF2B5EF4-FFF2-40B4-BE49-F238E27FC236}">
                <a16:creationId xmlns:a16="http://schemas.microsoft.com/office/drawing/2014/main" id="{45E5D755-59DF-959C-1C7E-CA4CA127DD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3695130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A6992A4-2287-7AEE-18A4-BAA40973F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Troubleshoot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6C22B2-354E-C640-9BB9-7DC86D8260D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0" y="2066556"/>
            <a:ext cx="3822189" cy="374276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When deploy over Kubernetes, we can found a lot of different problems, so, we must try to check that all was success until we can say that everything is OK.</a:t>
            </a:r>
          </a:p>
          <a:p>
            <a:pPr>
              <a:lnSpc>
                <a:spcPct val="90000"/>
              </a:lnSpc>
            </a:pPr>
            <a:endParaRPr lang="en-US" sz="1700" b="1" dirty="0"/>
          </a:p>
          <a:p>
            <a:pPr>
              <a:lnSpc>
                <a:spcPct val="90000"/>
              </a:lnSpc>
            </a:pPr>
            <a:r>
              <a:rPr lang="en-US" sz="1700" b="1" dirty="0"/>
              <a:t>We need to deploy it somewhere!!</a:t>
            </a:r>
          </a:p>
          <a:p>
            <a:pPr>
              <a:lnSpc>
                <a:spcPct val="90000"/>
              </a:lnSpc>
            </a:pPr>
            <a:endParaRPr lang="en-US" sz="1700" b="1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- … infamous </a:t>
            </a:r>
            <a:r>
              <a:rPr lang="en-US" sz="1700" dirty="0" err="1"/>
              <a:t>PullBackOff</a:t>
            </a:r>
            <a:endParaRPr lang="en-US" sz="1700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- … are settings ok?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- … check console errors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- …</a:t>
            </a:r>
          </a:p>
        </p:txBody>
      </p:sp>
    </p:spTree>
    <p:extLst>
      <p:ext uri="{BB962C8B-B14F-4D97-AF65-F5344CB8AC3E}">
        <p14:creationId xmlns:p14="http://schemas.microsoft.com/office/powerpoint/2010/main" val="3771166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D0FE5B3-FA41-3A46-9ED8-EE403CDA91C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7969" r="27969"/>
          <a:stretch>
            <a:fillRect/>
          </a:stretch>
        </p:blipFill>
        <p:spPr/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3128CBA-DFCD-4248-899B-A4A6DE1FD9A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3876" r="23876"/>
          <a:stretch>
            <a:fillRect/>
          </a:stretch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9394FF-3A87-FB41-8C77-4FE0FC1ED14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First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,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</a:t>
            </a:r>
            <a:r>
              <a:rPr lang="es-ES" dirty="0" err="1"/>
              <a:t>need</a:t>
            </a:r>
            <a:r>
              <a:rPr lang="es-ES" dirty="0"/>
              <a:t> </a:t>
            </a:r>
            <a:r>
              <a:rPr lang="es-ES" dirty="0" err="1"/>
              <a:t>those</a:t>
            </a:r>
            <a:r>
              <a:rPr lang="es-ES" dirty="0"/>
              <a:t> </a:t>
            </a:r>
            <a:r>
              <a:rPr lang="es-ES" dirty="0" err="1"/>
              <a:t>programs</a:t>
            </a:r>
            <a:r>
              <a:rPr lang="es-ES" dirty="0"/>
              <a:t> </a:t>
            </a:r>
            <a:r>
              <a:rPr lang="es-ES" dirty="0" err="1"/>
              <a:t>installed</a:t>
            </a:r>
            <a:r>
              <a:rPr lang="es-ES" dirty="0"/>
              <a:t>, </a:t>
            </a:r>
            <a:r>
              <a:rPr lang="es-ES" dirty="0" err="1"/>
              <a:t>to</a:t>
            </a:r>
            <a:r>
              <a:rPr lang="es-ES" dirty="0"/>
              <a:t> be </a:t>
            </a:r>
            <a:r>
              <a:rPr lang="es-ES" dirty="0" err="1"/>
              <a:t>able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execute</a:t>
            </a:r>
            <a:r>
              <a:rPr lang="es-ES" dirty="0"/>
              <a:t> </a:t>
            </a:r>
            <a:r>
              <a:rPr lang="es-ES" dirty="0" err="1"/>
              <a:t>them</a:t>
            </a:r>
            <a:r>
              <a:rPr lang="es-ES" dirty="0"/>
              <a:t> </a:t>
            </a:r>
            <a:r>
              <a:rPr lang="es-ES" dirty="0" err="1"/>
              <a:t>locally</a:t>
            </a:r>
            <a:r>
              <a:rPr lang="es-ES" dirty="0"/>
              <a:t>:</a:t>
            </a:r>
          </a:p>
          <a:p>
            <a:r>
              <a:rPr lang="es-ES" dirty="0"/>
              <a:t>- Docker</a:t>
            </a:r>
          </a:p>
          <a:p>
            <a:r>
              <a:rPr lang="es-ES" dirty="0"/>
              <a:t>- </a:t>
            </a:r>
            <a:r>
              <a:rPr lang="es-ES" dirty="0" err="1"/>
              <a:t>Kubernetes</a:t>
            </a:r>
            <a:endParaRPr lang="es-ES" dirty="0"/>
          </a:p>
          <a:p>
            <a:r>
              <a:rPr lang="es-ES" dirty="0"/>
              <a:t>- Helm</a:t>
            </a:r>
          </a:p>
          <a:p>
            <a:r>
              <a:rPr lang="es-ES" dirty="0"/>
              <a:t>- Azure </a:t>
            </a:r>
            <a:r>
              <a:rPr lang="es-ES" dirty="0" err="1"/>
              <a:t>Function</a:t>
            </a:r>
            <a:r>
              <a:rPr lang="es-ES" dirty="0"/>
              <a:t> Tools CLI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A013ACF-FE05-9345-9BDC-3EE768733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Let</a:t>
            </a:r>
            <a:r>
              <a:rPr lang="en-GB" dirty="0"/>
              <a:t>’s go create it!!!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84212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59D8839-569A-524D-9D30-656993856CD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3776" r="23776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8DBE57C-9675-C24E-BB6E-EC8AB6207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7168" y="1092659"/>
            <a:ext cx="4701845" cy="397723"/>
          </a:xfrm>
        </p:spPr>
        <p:txBody>
          <a:bodyPr anchor="t">
            <a:normAutofit fontScale="90000"/>
          </a:bodyPr>
          <a:lstStyle/>
          <a:p>
            <a:r>
              <a:rPr lang="es-ES" dirty="0"/>
              <a:t>KEDA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54882A-6149-0473-1034-716E9CB13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67578" y="-151468"/>
            <a:ext cx="7247882" cy="72592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3C6286-19C4-51AE-D309-05B4AA952FEB}"/>
              </a:ext>
            </a:extLst>
          </p:cNvPr>
          <p:cNvSpPr txBox="1"/>
          <p:nvPr/>
        </p:nvSpPr>
        <p:spPr>
          <a:xfrm>
            <a:off x="6297168" y="1641786"/>
            <a:ext cx="5071336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Keda supported triggers:</a:t>
            </a:r>
          </a:p>
          <a:p>
            <a:endParaRPr lang="en-GB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b="0" i="0" u="none" strike="noStrike" dirty="0">
                <a:solidFill>
                  <a:srgbClr val="161616"/>
                </a:solidFill>
                <a:effectLst/>
                <a:latin typeface="Segoe UI" panose="020B0502040204020203" pitchFamily="34" charset="0"/>
                <a:hlinkClick r:id="rId4"/>
              </a:rPr>
              <a:t>Azure Storage Queues</a:t>
            </a:r>
            <a:endParaRPr lang="en-GB" sz="1600" b="0" i="0" u="none" strike="noStrike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u="sng" dirty="0">
                <a:solidFill>
                  <a:srgbClr val="161616"/>
                </a:solidFill>
                <a:latin typeface="Segoe UI" panose="020B0502040204020203" pitchFamily="34" charset="0"/>
                <a:hlinkClick r:id="rId5"/>
              </a:rPr>
              <a:t>Azure Service Bus</a:t>
            </a:r>
            <a:r>
              <a:rPr lang="en-GB" sz="1600" u="sng" dirty="0">
                <a:solidFill>
                  <a:srgbClr val="161616"/>
                </a:solidFill>
                <a:latin typeface="Segoe UI" panose="020B0502040204020203" pitchFamily="34" charset="0"/>
              </a:rPr>
              <a:t>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b="0" i="0" u="none" strike="noStrike" dirty="0">
                <a:solidFill>
                  <a:srgbClr val="161616"/>
                </a:solidFill>
                <a:effectLst/>
                <a:latin typeface="Segoe UI" panose="020B0502040204020203" pitchFamily="34" charset="0"/>
                <a:hlinkClick r:id="rId6"/>
              </a:rPr>
              <a:t>Azure Event / IoT Hubs</a:t>
            </a:r>
            <a:endParaRPr lang="en-GB" sz="1600" b="0" i="0" u="none" strike="noStrike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b="0" i="0" u="none" strike="noStrike" dirty="0">
                <a:solidFill>
                  <a:srgbClr val="161616"/>
                </a:solidFill>
                <a:effectLst/>
                <a:latin typeface="Segoe UI" panose="020B0502040204020203" pitchFamily="34" charset="0"/>
                <a:hlinkClick r:id="rId7"/>
              </a:rPr>
              <a:t>Apache Kafka</a:t>
            </a:r>
            <a:endParaRPr lang="en-GB" sz="1600" b="0" i="0" u="none" strike="noStrike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b="0" i="0" u="none" strike="noStrike" dirty="0">
                <a:solidFill>
                  <a:srgbClr val="161616"/>
                </a:solidFill>
                <a:effectLst/>
                <a:latin typeface="Segoe UI" panose="020B0502040204020203" pitchFamily="34" charset="0"/>
                <a:hlinkClick r:id="rId8"/>
              </a:rPr>
              <a:t>RabbitMQ Queue</a:t>
            </a:r>
            <a:endParaRPr lang="en-GB" sz="1600" b="0" i="0" u="none" strike="noStrike" dirty="0">
              <a:solidFill>
                <a:srgbClr val="161616"/>
              </a:solidFill>
              <a:effectLst/>
              <a:latin typeface="Segoe UI" panose="020B0502040204020203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161616"/>
              </a:solidFill>
              <a:latin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GB" sz="1600" b="1" i="0" dirty="0">
                <a:solidFill>
                  <a:srgbClr val="0070C0"/>
                </a:solidFill>
                <a:effectLst/>
                <a:latin typeface="Segoe UI" panose="020B0502040204020203" pitchFamily="34" charset="0"/>
              </a:rPr>
              <a:t>What about HTTP triggers?</a:t>
            </a:r>
          </a:p>
          <a:p>
            <a:pPr>
              <a:spcAft>
                <a:spcPts val="600"/>
              </a:spcAft>
            </a:pPr>
            <a:r>
              <a:rPr lang="en-GB" sz="16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Keda doesn’t manage directly them, so you could achieve that using Prometheus trigger to scale it.</a:t>
            </a:r>
          </a:p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A35CB6-FF1B-70AB-C83D-01B0EB092395}"/>
              </a:ext>
            </a:extLst>
          </p:cNvPr>
          <p:cNvSpPr txBox="1"/>
          <p:nvPr/>
        </p:nvSpPr>
        <p:spPr>
          <a:xfrm>
            <a:off x="6096000" y="5396660"/>
            <a:ext cx="5343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hlinkClick r:id="rId9"/>
              </a:rPr>
              <a:t>https://learn.microsoft.com/en-us/azure/azure-functions/functions-kubernetes-keda</a:t>
            </a:r>
            <a:endParaRPr lang="en-GB" sz="1000" dirty="0"/>
          </a:p>
          <a:p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915850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5892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3674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lainThemeColor2">
      <a:dk1>
        <a:srgbClr val="041C2B"/>
      </a:dk1>
      <a:lt1>
        <a:srgbClr val="DAE1E9"/>
      </a:lt1>
      <a:dk2>
        <a:srgbClr val="041C2B"/>
      </a:dk2>
      <a:lt2>
        <a:srgbClr val="ECF4FF"/>
      </a:lt2>
      <a:accent1>
        <a:srgbClr val="2F7FE1"/>
      </a:accent1>
      <a:accent2>
        <a:srgbClr val="06CFFF"/>
      </a:accent2>
      <a:accent3>
        <a:srgbClr val="2BCCD3"/>
      </a:accent3>
      <a:accent4>
        <a:srgbClr val="7C54C7"/>
      </a:accent4>
      <a:accent5>
        <a:srgbClr val="DE4561"/>
      </a:accent5>
      <a:accent6>
        <a:srgbClr val="FBDD3E"/>
      </a:accent6>
      <a:hlink>
        <a:srgbClr val="2F7FE1"/>
      </a:hlink>
      <a:folHlink>
        <a:srgbClr val="2F7FE1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1878</TotalTime>
  <Words>392</Words>
  <Application>Microsoft Office PowerPoint</Application>
  <PresentationFormat>Widescreen</PresentationFormat>
  <Paragraphs>43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Century Gothic</vt:lpstr>
      <vt:lpstr>Montserrat</vt:lpstr>
      <vt:lpstr>Segoe UI</vt:lpstr>
      <vt:lpstr>Office Theme</vt:lpstr>
      <vt:lpstr>Deploying Azure Function … on Kubernetes … with KEDA</vt:lpstr>
      <vt:lpstr>PowerPoint Presentation</vt:lpstr>
      <vt:lpstr>PowerPoint Presentation</vt:lpstr>
      <vt:lpstr>Azure Portal Resource</vt:lpstr>
      <vt:lpstr>Troubleshoot</vt:lpstr>
      <vt:lpstr>Let’s go create it!!!</vt:lpstr>
      <vt:lpstr>KEDA</vt:lpstr>
      <vt:lpstr>PowerPoint Presentation</vt:lpstr>
      <vt:lpstr>PowerPoint Presentation</vt:lpstr>
      <vt:lpstr>PowerPoint Presentation</vt:lpstr>
      <vt:lpstr>Lorem ipsum dolor sit amet consectetur adipiscing elit elementum risu.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Manuel Talavera Roman</dc:creator>
  <cp:lastModifiedBy>Rafael Arcángel López Serrano</cp:lastModifiedBy>
  <cp:revision>80</cp:revision>
  <dcterms:created xsi:type="dcterms:W3CDTF">2019-02-28T13:54:15Z</dcterms:created>
  <dcterms:modified xsi:type="dcterms:W3CDTF">2024-02-04T12:40:26Z</dcterms:modified>
</cp:coreProperties>
</file>